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5" r:id="rId5"/>
    <p:sldId id="273" r:id="rId6"/>
    <p:sldId id="274" r:id="rId7"/>
    <p:sldId id="276" r:id="rId8"/>
    <p:sldId id="260" r:id="rId9"/>
    <p:sldId id="277" r:id="rId10"/>
    <p:sldId id="280" r:id="rId11"/>
    <p:sldId id="261" r:id="rId12"/>
    <p:sldId id="259" r:id="rId13"/>
    <p:sldId id="281" r:id="rId14"/>
    <p:sldId id="279" r:id="rId15"/>
    <p:sldId id="263" r:id="rId16"/>
    <p:sldId id="282" r:id="rId17"/>
    <p:sldId id="283" r:id="rId18"/>
    <p:sldId id="284" r:id="rId19"/>
    <p:sldId id="268" r:id="rId20"/>
    <p:sldId id="278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E3621F-495D-4239-A7F9-3425C74816C1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957988-9CED-4A3A-8AFC-2C64EB307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6324600"/>
            <a:ext cx="1600200" cy="533400"/>
          </a:xfrm>
        </p:spPr>
        <p:txBody>
          <a:bodyPr>
            <a:normAutofit/>
          </a:bodyPr>
          <a:lstStyle/>
          <a:p>
            <a:r>
              <a:rPr lang="sr-Cyrl-RS" b="1" i="1" dirty="0" smtClean="0">
                <a:solidFill>
                  <a:srgbClr val="C00000"/>
                </a:solidFill>
              </a:rPr>
              <a:t>М.Ивић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5257800"/>
            <a:ext cx="6172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Прва индустријска револуција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 descr="http://thumb9.shutterstock.com/display_pic_with_logo/957544/187739612/stock-vector-chain-with-cogwheels-icon-abstract-background-1877396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4904232"/>
            <a:ext cx="1828800" cy="1755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90" name="Picture 10" descr="http://www.girlscoutsnorcal.org/assets/upload/images/prog/cogwheel_VS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2057400"/>
            <a:ext cx="3352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://thumbs.dreamstime.com/z/vector-light-bulb-shape-high-quality-cog-wheel-isolated-whit-white-background-technical-solution-conceptual-symbol-480687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5029200"/>
            <a:ext cx="167671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MILKA  sve sto bi na desktop\PREZENTACIJE NEDOVRSENE\prva industrijska revolucija\ind revolucija\6719805317_f3bf97ba42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10020"/>
            <a:ext cx="6019800" cy="41408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5843" name="Picture 3" descr="D:\MILKA  sve sto bi na desktop\PREZENTACIJE NEDOVRSENE\prva industrijska revolucija\ind revolucija\Slide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5029200" cy="3771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8" name="Picture 2" descr="D:\MILKA  sve sto bi na desktop\PREZENTACIJE NEDOVRSENE\prva industrijska revolucija\ind revolucija\6719804617_c96943cff2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0"/>
            <a:ext cx="3810000" cy="3352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099" name="Picture 3" descr="D:\MILKA  sve sto bi na desktop\PREZENTACIJE NEDOVRSENE\prva industrijska revolucija\ind revolucija\webmedia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3258361"/>
            <a:ext cx="3810000" cy="3599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38100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ИНДУСТРИЈСКО ДРУШТВО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Индустријска револуција је утицала на промене у друштвеном животу људи. Појављују се нови слојеви друштва:индустријска буржоазија и радници.</a:t>
            </a:r>
          </a:p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Индустријску буржоазију су чинили  мањински власници фабрика . Желели су потпуну контролу  производње и нису сматрали да би влада требало да има удела у томе. Такође су тражили услове за слободну  трговину и конкуренцију на тржишту. </a:t>
            </a:r>
          </a:p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Индустријска револуција је утицала и на стварање  већинског сиромашног слоја друштва и у градовима и на селу. Индустријски производи се брзо производе у великим количинама и јевтинији су од мануфактурних. Мануфактуре пропадају а њихови власници постају радници у индустрији.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На селу је индустријализација довела до употребе  машина у обради земље. Машине су могли  себи приуштити само велепоседници. Захваљујући механизацији имали су вишак производа и ниже цене  од малих пољопривредних произвођача. Као последица свега  земљорадници су се све више задуживали да би на крају остајали без својих поседа. Једино решење за беземљаше је био одлазак у град и рад у фабрикама. Индустрија није могла запослити све раднике и зато су наднице постајале све мање. Прилив   радника је био велики а потражња за радном снагом мала.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MILKA  sve sto bi na desktop\PREZENTACIJE NEDOVRSENE\prva industrijska revolucija\ind revolucija\modernti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68314"/>
            <a:ext cx="3105150" cy="206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71800" y="1600200"/>
            <a:ext cx="28956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Чарли Чаплин у филму Модерна времена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5" descr="http://www.toysperiod.com/images/laufmaschine-bicyc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7086"/>
            <a:ext cx="1749425" cy="199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4343400" cy="76200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Раднички покрет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5105400" cy="6019800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Индустријско друштво  је створило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раднички покрет.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Отпуштени радници  у Нотингему су се побунили против машина 1811.г. Вођа побуњеника је био Нед Луд    а покрет је назван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лудизам.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Огорчени радници су почели уништавати машине сматрајући их кривим за свој  положај у друштву.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Парламент је као одговор  на побуну изгласао смртну казну за раднике који се буне.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Почетком 19. века почиње оснивање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синдиката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-струковних удружења радника. 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Циљ синдиката је била борба за економска права и боље услове рада.</a:t>
            </a:r>
          </a:p>
          <a:p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Штрајк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је као притисак на послодавце био начин да се остваре циљеви синдиката.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1266" name="Picture 2" descr="http://www.informarexresistere.fr/wp-content/uploads/2013/06/JacksonLudditesLL.jpg?widt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199" y="76200"/>
            <a:ext cx="3657601" cy="465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MILKA  sve sto bi na desktop\PREZENTACIJE NEDOVRSENE\prva industrijska revolucija\ind revolucija\098fe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724400"/>
            <a:ext cx="28956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3600" y="4191000"/>
            <a:ext cx="3124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Нед Луд разбија свој разбој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52578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Деца-жртве индустријализације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D:\MILKA  sve sto bi na desktop\PREZENTACIJE NEDOVRSENE\prva industrijska revolucija\ind revolucija\hq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3352800"/>
            <a:ext cx="4572000" cy="3429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6867" name="Picture 3" descr="D:\MILKA  sve sto bi na desktop\PREZENTACIJE NEDOVRSENE\prva industrijska revolucija\ind revolucija\Hine, Child in Carolina Cotton Mill, 19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094994"/>
            <a:ext cx="2667000" cy="21069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0" name="Picture 2" descr="D:\MILKA  sve sto bi na desktop\PREZENTACIJE NEDOVRSENE\prva industrijska revolucija\ind revolucija\spinner-in-new-england-mill-we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10350" y="76200"/>
            <a:ext cx="2457450" cy="3276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1" name="Picture 3" descr="D:\MILKA  sve sto bi na desktop\PREZENTACIJE NEDOVRSENE\prva industrijska revolucija\ind revolucija\z_jun-p08-Winds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7786" y="1295400"/>
            <a:ext cx="3466919" cy="1828800"/>
          </a:xfrm>
          <a:prstGeom prst="rect">
            <a:avLst/>
          </a:prstGeom>
          <a:noFill/>
        </p:spPr>
      </p:pic>
      <p:pic>
        <p:nvPicPr>
          <p:cNvPr id="2052" name="Picture 4" descr="D:\MILKA  sve sto bi na desktop\PREZENTACIJE NEDOVRSENE\prva industrijska revolucija\ind revolucija\industrial-revolution-powerpoint-40-7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7156" y="3352800"/>
            <a:ext cx="4390644" cy="3429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50292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Последице индустријске револуције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Стварање нација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Светско тржиште је омогућило одржавање светских изложби на којима су  приказивана достигнућа у науци и техници. (Ајфелова кула је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саграђена 1889.  као експонат за Светску изложбу поводом прославе стогодишњице француске револуције.)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Обнављају се Олимпијске игре у 19. веку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Загађивање животне средине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 број проналазака који су људима олакшали живот и рад.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[Paris_1889_plakat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"/>
            <a:ext cx="3048000" cy="35051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4819" name="Picture 3" descr="D:\MILKA  sve sto bi na desktop\PREZENTACIJE NEDOVRSENE\prva industrijska revolucija\ind revolucija\KU9.0.5-1_Industrial_Revolut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8712" y="3657600"/>
            <a:ext cx="2532888" cy="313857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191000" cy="83820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Проналасци индустријске револуције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867400" cy="4572000"/>
          </a:xfrm>
        </p:spPr>
        <p:txBody>
          <a:bodyPr>
            <a:normAutofit fontScale="55000" lnSpcReduction="2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Громобран –Б.Френклин 1752.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Сијалица и светиљка за руднике-Х.Дејви 1815.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Азбука за слепе-Л. Брај 1829.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Телеграф и Морзеова азбука-С.Морзе 1837.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(Прва телеграфска линија успостављена је 1844. између Вашингтона и Балтимора)</a:t>
            </a:r>
            <a:endParaRPr lang="en-US" dirty="0" smtClean="0"/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Положен први  подморски телефонски кабл између Европе и Северне Америке 1858.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Фотоапарат-Л.Дагер 1839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Вулканизација за добијање гуме из каучука-Ч.Гудјир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Прва поштанска марка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Први бицикл са педалама-Р.Хил 1854.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Први телефон-А.Бел 1857.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Стетоскоп –Р.Лаенек 1781.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sr-Cyrl-RS" dirty="0" smtClean="0"/>
          </a:p>
        </p:txBody>
      </p:sp>
      <p:pic>
        <p:nvPicPr>
          <p:cNvPr id="9218" name="Picture 2" descr="http://upload.wikimedia.org/wikipedia/commons/thumb/9/91/Morse_Telegraph_1837.jpg/800px-Morse_Telegraph_18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18200" y="4419600"/>
            <a:ext cx="3149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4419600"/>
            <a:ext cx="22098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Телеграф-Морзе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fotoapara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76200"/>
            <a:ext cx="3240405" cy="2057400"/>
          </a:xfrm>
          <a:prstGeom prst="rect">
            <a:avLst/>
          </a:prstGeom>
          <a:noFill/>
        </p:spPr>
      </p:pic>
      <p:pic>
        <p:nvPicPr>
          <p:cNvPr id="9220" name="Picture 4" descr="Alexander Graham Bell i njegov telef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10250" y="2150533"/>
            <a:ext cx="3333750" cy="211666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0" y="1828800"/>
            <a:ext cx="22860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Фотоапарат-Дагер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4038600"/>
            <a:ext cx="17526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Телефон -Бел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22" name="Picture 6" descr="http://lindal-in-furness.co.uk/MinersLamps/MinersLam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4953000"/>
            <a:ext cx="885825" cy="1868829"/>
          </a:xfrm>
          <a:prstGeom prst="rect">
            <a:avLst/>
          </a:prstGeom>
          <a:noFill/>
        </p:spPr>
      </p:pic>
      <p:pic>
        <p:nvPicPr>
          <p:cNvPr id="9224" name="Picture 8" descr="http://www.delmarfans.com/images/content/educate/History_of_Light_Bulb/1802_sirhumphrydav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05401"/>
            <a:ext cx="4876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MILKA  sve sto bi na desktop\PREZENTACIJE NEDOVRSENE\prva industrijska revolucija\ind revolucija\IndustrialRevolution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58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MILKA  sve sto bi na desktop\PREZENTACIJE NEDOVRSENE\prva industrijska revolucija\ind revolucija\inventions-of-the-industrial-revolution-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1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1" name="Picture 3" descr="https://iamachild.files.wordpress.com/2012/10/renc3a9-laennec-and-the-steth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45892"/>
            <a:ext cx="4038599" cy="29549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410200" y="6400800"/>
            <a:ext cx="32766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Први стетоскоп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 descr="http://www.netauto.rs/images/stories/1_Vesti/2011-01-31/the-worlds-first-automobi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5400" y="76200"/>
            <a:ext cx="3781425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05400" y="2590800"/>
            <a:ext cx="3733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К.Бенц-први  аутомобил из  1886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2" descr="https://countryandvictoriantimes.files.wordpress.com/2011/01/3838091154_0b11a8ec57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4648200"/>
            <a:ext cx="3048000" cy="211689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3796" name="Picture 4" descr="http://lasindias.com/wp-content/uploads/2014/04/appertiza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752600"/>
            <a:ext cx="3676650" cy="5076826"/>
          </a:xfrm>
          <a:prstGeom prst="rect">
            <a:avLst/>
          </a:prstGeom>
          <a:noFill/>
        </p:spPr>
      </p:pic>
      <p:pic>
        <p:nvPicPr>
          <p:cNvPr id="33798" name="Picture 6" descr="http://i238.photobucket.com/albums/ff144/ventouse/06b_bouteil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192866"/>
            <a:ext cx="1905000" cy="26458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581400" y="4876800"/>
            <a:ext cx="1981200" cy="190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Н.Апер је 1810.  изумео конзервирање хране 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Стаклена посуда  са затварачем од плуте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457200"/>
            <a:ext cx="1524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Ђ.Равица – прва писаћа машина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1855.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8" descr="http://static.politika.co.rs/uploads/rubrike/147617/i/1/masin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6600" y="0"/>
            <a:ext cx="1981200" cy="1981200"/>
          </a:xfrm>
          <a:prstGeom prst="rect">
            <a:avLst/>
          </a:prstGeom>
          <a:noFill/>
        </p:spPr>
      </p:pic>
      <p:pic>
        <p:nvPicPr>
          <p:cNvPr id="33802" name="Picture 10" descr="http://www.buzzle.com/images/history/inventions/flying-shuttl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40901"/>
            <a:ext cx="2667000" cy="1787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34000" y="0"/>
            <a:ext cx="10668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Џ.Кеј 1733.- летећи чунак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343400"/>
            <a:ext cx="3276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В.Џадсон, 1893. –патент затварач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6" name="Picture 14" descr="http://www.levistrauss.com/wp-content/uploads/2014/08/107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" y="1864202"/>
            <a:ext cx="3591199" cy="2402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6200" y="76200"/>
            <a:ext cx="1676400" cy="205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Џ.Дејвис-1871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Измислио џинс одећу а Дејвис и Л.Штраус патентирали  1873.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mp-collector.co.uk/images/$Stamps/2009_IndPione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1"/>
            <a:ext cx="9031111" cy="64008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648200" cy="12192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ИНДУСТРИЈСКА РЕВОЛУЦИЈА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638800" cy="5638800"/>
          </a:xfrm>
        </p:spPr>
        <p:txBody>
          <a:bodyPr>
            <a:normAutofit fontScale="85000" lnSpcReduction="10000"/>
          </a:bodyPr>
          <a:lstStyle/>
          <a:p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Прва индустријска револуција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је з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апочела у 17. веку у Енглеској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Ручни алат је замењен машинским, односно прелази се са ручне на машинску производњу</a:t>
            </a:r>
          </a:p>
          <a:p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Индустријска револуција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 је нагли друштвени развој који се догодио у кратком временском периоду.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Проналаском парне машине започео је развој који је до средине 19. века изменио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постојеће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политичке, привредне и друштвене системе у већем делу света.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MILKA  sve sto bi na desktop\GIMNAZIJA sve\ind revolucija\industry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Laptop\Desktop\ind revolucija\boulton-watt-murdo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124200"/>
            <a:ext cx="3124200" cy="36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352800" y="6248400"/>
            <a:ext cx="3124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Споменик у Бирмингему 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ILKA  sve sto bi na desktop\PREZENTACIJE NEDOVRSENE\prva industrijska revolucija\ind revolucija\slide3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4114800" cy="4267200"/>
          </a:xfrm>
          <a:prstGeom prst="rect">
            <a:avLst/>
          </a:prstGeom>
          <a:noFill/>
        </p:spPr>
      </p:pic>
      <p:pic>
        <p:nvPicPr>
          <p:cNvPr id="35842" name="Picture 2" descr="C:\Users\Laptop\Desktop\ind revolucija\111271827 (1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96455" y="1447800"/>
            <a:ext cx="5047546" cy="5410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" name="Picture 2" descr="D:\MILKA  sve sto bi na desktop\PREZENTACIJE NEDOVRSENE\prva industrijska revolucija\ind revolucija\steam_tr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4953000" cy="1597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5" name="Picture 3" descr="D:\MILKA  sve sto bi na desktop\PREZENTACIJE NEDOVRSENE\prva industrijska revolucija\ind revolucija\seed dri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" y="0"/>
            <a:ext cx="3819646" cy="25146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724400"/>
            <a:ext cx="4800600" cy="2133600"/>
          </a:xfrm>
        </p:spPr>
        <p:txBody>
          <a:bodyPr>
            <a:normAutofit fontScale="90000"/>
          </a:bodyPr>
          <a:lstStyle/>
          <a:p>
            <a:r>
              <a:rPr lang="sr-Cyrl-RS" i="1" dirty="0" smtClean="0"/>
              <a:t>Хвала на пажњи!</a:t>
            </a:r>
            <a:br>
              <a:rPr lang="sr-Cyrl-RS" i="1" dirty="0" smtClean="0"/>
            </a:br>
            <a:r>
              <a:rPr lang="sr-Cyrl-RS" sz="3100" b="1" dirty="0" smtClean="0">
                <a:solidFill>
                  <a:srgbClr val="C00000"/>
                </a:solidFill>
              </a:rPr>
              <a:t>Презентацију припремила</a:t>
            </a:r>
            <a:r>
              <a:rPr lang="sr-Cyrl-RS" b="1" i="1" dirty="0" smtClean="0"/>
              <a:t>                     </a:t>
            </a:r>
            <a:r>
              <a:rPr lang="sr-Cyrl-RS" sz="3600" b="1" dirty="0" smtClean="0">
                <a:solidFill>
                  <a:srgbClr val="C00000"/>
                </a:solidFill>
              </a:rPr>
              <a:t>М.Ивић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6627" name="Picture 3" descr="C:\Users\Laptop\Desktop\ind revolucija\Industrial_Revolution.jpg"/>
          <p:cNvPicPr>
            <a:picLocks noChangeAspect="1" noChangeArrowheads="1"/>
          </p:cNvPicPr>
          <p:nvPr/>
        </p:nvPicPr>
        <p:blipFill>
          <a:blip r:embed="rId2"/>
          <a:srcRect l="3820"/>
          <a:stretch>
            <a:fillRect/>
          </a:stretch>
        </p:blipFill>
        <p:spPr bwMode="auto">
          <a:xfrm>
            <a:off x="76200" y="152400"/>
            <a:ext cx="87630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26" name="Picture 2" descr="C:\Users\Laptop\Desktop\ind revolucija\af0279e907590e2f9f9e39c6eb4f067b0b87695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1"/>
            <a:ext cx="346934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http://upload.wikimedia.org/wikipedia/commons/7/70/Bicycle_two_1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76200"/>
            <a:ext cx="3342334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4114800" cy="71596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ПРВА ПАРНА МАШИНА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410200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Крајем 18. и почетком 19. века расте број становника и потребно је све више производа широке потрошње.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Мануфактурна производња није  могла брзином и обимом производње  да задовољи тржиште због чега су људи почели смишљати машине чија би вештина могла заменити и  20- так радника.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Прво су се појавиле текстилне машине за чије покретање није била довољна  људска енергија.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Проблем енергије  је решио </a:t>
            </a: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Џејмс Ват 1763.г када је патентирао парну машину (већ следеће године је усавршио њен рад).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http://i.telegraph.co.uk/multimedia/archive/01843/hi-james-watt-0803_184303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048124"/>
            <a:ext cx="4381500" cy="27336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3321" name="Picture 9" descr="James Watt, picture, image,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2118"/>
            <a:ext cx="3657600" cy="3950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19600" cy="6629400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Џејмс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ат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1736</a:t>
            </a: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1819)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британски инжењер и физичар. Оснивач је прве фабрике за израду парних машина у близини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Бирмингема.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Парна машина усавршена 1765. је послужила у најразличитије сврхе: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 железницу, </a:t>
            </a: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бродове,</a:t>
            </a: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млинове, фабрике,....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Ват је увео јединице</a:t>
            </a: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КС и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W (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ват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7" descr="http://www.daviddarling.info/images2/Watt_Ja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"/>
            <a:ext cx="3352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upload.wikimedia.org/wikipedia/commons/5/5c/View_of_the_manufactory_of_Boulton_%26_Fothergill_in_Birmingham_by_Francis_Eginton_1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222" y="3581401"/>
            <a:ext cx="513982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35051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Парна машина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 извор енергије а за њен пренос до машине радилице  употребљен је  ремен (каиш). Убрзо су мануфактурне радње  постале фабрике што је зачетак  индустријске производње. </a:t>
            </a: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Нове парне машине су  брзо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нашле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примену у фабрикама,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рудницима и саобраћају.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  Машине које су користиле водену пару као погонско средство морале су бити од чврстог материјала - 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гвожђа.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(Направљен је први  гвоздени разбој за текстилну индустрију)</a:t>
            </a: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Због тога се нагло повећала потражња за 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гвозденом рудом и угљем.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Енглеској  су произвођачи све више улагали новац у нове изуме и  открића. Парна машина се врло брзо нашла у индустријским погонима широм Западне и Средње Европе али и у Северној Америци.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1" descr="C:\Users\Laptop\Desktop\ind revolucija\92897-004-5029FF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3427061"/>
            <a:ext cx="4419600" cy="3278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7650" name="Picture 2" descr="C:\Users\Laptop\Desktop\ind revolucija\boysinfact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84676"/>
            <a:ext cx="4267200" cy="2859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Градска насеља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724400" cy="5486400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Настанком индустрије почиње ново доба.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Индустрија је променила свет начином производње.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Људи из села су похрлили у градове како би радили у фабрикама.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Британији настају индустријски градови: Манчестер, Ливерпул, Бирмингем,..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Истовремено долази до поделе територије града на део у којима станују власници фабрика (културна средишта) и радничке четврти око фабрика.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8673" name="Picture 1" descr="C:\Users\Laptop\Desktop\ind revolucija\19.-How-the-Poor-lived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810000"/>
            <a:ext cx="4692721" cy="29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http://blogs.isb.bj.edu.cn/16jessicaw/files/2013/05/18.-How-the-Rich-liv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68013"/>
            <a:ext cx="4572000" cy="316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2971800" cy="563562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анчестер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C:\Users\Laptop\Desktop\ind revolucija\Original-Victorian-terrace-houses-built-during-the-reign-of-Queen-Victor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8316" y="3429000"/>
            <a:ext cx="5139484" cy="3428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3794" name="Picture 2" descr="C:\Users\Laptop\Desktop\ind revolucija\fabrika i terasaste kuce preston eng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022103" cy="304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3795" name="Picture 3" descr="C:\Users\Laptop\Desktop\ind revolucija\Brooks_and_Doxey_Stockport_Ring_Mill_TM1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3051" y="76200"/>
            <a:ext cx="4984750" cy="3276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533400"/>
            <a:ext cx="3810000" cy="3200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Манчестер је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175</a:t>
            </a: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 г имао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мање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људи. 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1850. г  број становника је порастао на 250 000 ( трећи  по величини  у Британији).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Манчестер је у време 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Прве индустријске револуције постао највећи центар 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текстилне индустрије у Европи.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743200" cy="381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Саобраћај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029200" cy="6324600"/>
          </a:xfrm>
        </p:spPr>
        <p:txBody>
          <a:bodyPr>
            <a:noAutofit/>
          </a:bodyPr>
          <a:lstStyle/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Парне машине су се прво појавиле у индустрији а затим у рударству и саобраћају.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Саобраћај постаје крвоток индустрије: допремање енергената (угља), радне снаге, транспорт робе,...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Американац 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Роберт Фултон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је 1807. године употребио парну машину на броду у Њујорку- настао је 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пароброд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.Већ 1845. г уводи се прва стална паробродска линија између Велике Британије и САД-а.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ароброд 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Савана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 препловио 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1819.г Атлантски океан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за 26 дана.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Џорџ Стивенсон 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1814.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г конструисао </a:t>
            </a: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  прву 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парну локомотиву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- Ракета. </a:t>
            </a: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  Железнички саобраћај је у почетку повезивао индустријске градове. </a:t>
            </a:r>
          </a:p>
          <a:p>
            <a:pPr>
              <a:buNone/>
            </a:pP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Laptop\Desktop\ind revolucija\Stephenson's_Rock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228600"/>
            <a:ext cx="3987800" cy="29908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1267" name="Picture 3" descr="http://britishrailguide.co.uk/wp-content/uploads/2013/02/100-100.1-rainhilltri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80" y="3276600"/>
            <a:ext cx="479102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tagon 6"/>
          <p:cNvSpPr/>
          <p:nvPr/>
        </p:nvSpPr>
        <p:spPr>
          <a:xfrm>
            <a:off x="457200" y="5306568"/>
            <a:ext cx="4038600" cy="139903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Прва железничка пруга </a:t>
            </a:r>
          </a:p>
          <a:p>
            <a:pPr>
              <a:buNone/>
            </a:pP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је изграђена  1825. г између </a:t>
            </a:r>
          </a:p>
          <a:p>
            <a:pPr>
              <a:buNone/>
            </a:pP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Манчестера и Ливерпула</a:t>
            </a:r>
          </a:p>
          <a:p>
            <a:pPr>
              <a:buNone/>
            </a:pP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(Стоктон –Дарлингтон)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Laptop\Desktop\ind revolucija\6770518689_14cbca2d53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2971800"/>
            <a:ext cx="3276600" cy="27031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4818" name="Picture 2" descr="C:\Users\Laptop\Desktop\ind revolucija\1779 metalni most prvi 30 metqrq du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7032"/>
            <a:ext cx="4267200" cy="18775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6200" y="2514600"/>
            <a:ext cx="44196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Енглеска- челични мост саграђен 1779.г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C:\Users\Laptop\Desktop\ind revolucija\clermontfulton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2336" y="0"/>
            <a:ext cx="4761664" cy="30379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26" name="Picture 10" descr="http://www.1st-art-gallery.com/thumbnail/192837/1/A-Train-Of-The-First-Class-Top-And-A-Train-Of-The-Second-Class-Bottom-From-Coloured-View-Of-The-Liverpool-Manchester-Railway,-Engraved-By-S.G.-Hughes,-Published-By-Ackermann-$26-Co.,-London,-1832-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971800"/>
            <a:ext cx="5715000" cy="38385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3" name="Pentagon 12"/>
          <p:cNvSpPr/>
          <p:nvPr/>
        </p:nvSpPr>
        <p:spPr>
          <a:xfrm>
            <a:off x="76200" y="5867400"/>
            <a:ext cx="3657600" cy="9906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Прва и друга класа на путовању од Манчестера до Ливерпула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057400" y="76200"/>
            <a:ext cx="2514600" cy="6096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Роберт Фултон и брод Клермонт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617</TotalTime>
  <Words>931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Slide 1</vt:lpstr>
      <vt:lpstr>ИНДУСТРИЈСКА РЕВОЛУЦИЈА</vt:lpstr>
      <vt:lpstr>ПРВА ПАРНА МАШИНА</vt:lpstr>
      <vt:lpstr>Slide 4</vt:lpstr>
      <vt:lpstr>Slide 5</vt:lpstr>
      <vt:lpstr>Градска насеља</vt:lpstr>
      <vt:lpstr>Манчестер</vt:lpstr>
      <vt:lpstr>Саобраћај</vt:lpstr>
      <vt:lpstr>Slide 9</vt:lpstr>
      <vt:lpstr>Slide 10</vt:lpstr>
      <vt:lpstr>ИНДУСТРИЈСКО ДРУШТВО</vt:lpstr>
      <vt:lpstr>Раднички покрет</vt:lpstr>
      <vt:lpstr>Деца-жртве индустријализације</vt:lpstr>
      <vt:lpstr>Последице индустријске револуције</vt:lpstr>
      <vt:lpstr>Проналасци индустријске револуције</vt:lpstr>
      <vt:lpstr>Slide 16</vt:lpstr>
      <vt:lpstr>Slide 17</vt:lpstr>
      <vt:lpstr>Slide 18</vt:lpstr>
      <vt:lpstr>Slide 19</vt:lpstr>
      <vt:lpstr>Slide 20</vt:lpstr>
      <vt:lpstr>Хвала на пажњи! Презентацију припремила                     М.Ивић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Laptop</cp:lastModifiedBy>
  <cp:revision>63</cp:revision>
  <dcterms:created xsi:type="dcterms:W3CDTF">2015-02-17T09:30:31Z</dcterms:created>
  <dcterms:modified xsi:type="dcterms:W3CDTF">2015-02-17T21:00:47Z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